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4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75F0C-79D0-484C-86C9-4F2D9850E34C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D1EF1-6E27-4108-89AF-987EC105F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2B93C0-6E80-483B-87E3-B709C2C0A997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C58DE5-676D-4F3E-BA5E-E9CFBAAD1C02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ACFEC3-A6C6-4160-B870-981AEA2BDA00}" type="slidenum">
              <a:rPr lang="ru-RU">
                <a:solidFill>
                  <a:prstClr val="black"/>
                </a:solidFill>
              </a:rPr>
              <a:pPr eaLnBrk="1" hangingPunct="1"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144FE-0B92-4E69-9B5D-258932A788B4}" type="slidenum">
              <a:rPr lang="ru-RU">
                <a:solidFill>
                  <a:prstClr val="black"/>
                </a:solidFill>
              </a:rPr>
              <a:pPr eaLnBrk="1" hangingPunct="1"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343398-F411-4070-BC5D-324BF3AC2552}" type="slidenum">
              <a:rPr lang="ru-RU">
                <a:solidFill>
                  <a:prstClr val="black"/>
                </a:solidFill>
              </a:rPr>
              <a:pPr eaLnBrk="1" hangingPunct="1"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DCE21-54E7-43C4-B028-352E07239B6F}" type="slidenum">
              <a:rPr lang="ru-RU">
                <a:solidFill>
                  <a:prstClr val="black"/>
                </a:solidFill>
              </a:rPr>
              <a:pPr eaLnBrk="1" hangingPunct="1"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4CB211-4A28-40E8-BAC0-12EB5C84DA82}" type="slidenum">
              <a:rPr lang="ru-RU">
                <a:solidFill>
                  <a:prstClr val="black"/>
                </a:solidFill>
              </a:rPr>
              <a:pPr eaLnBrk="1" hangingPunct="1"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13514-96D8-4D11-A733-08670B0F0DB9}" type="slidenum">
              <a:rPr lang="ru-RU">
                <a:solidFill>
                  <a:prstClr val="black"/>
                </a:solidFill>
              </a:rPr>
              <a:pPr eaLnBrk="1" hangingPunct="1"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13C17-D2C9-4CBE-AB3B-DABDB9ACDDE1}" type="slidenum">
              <a:rPr lang="ru-RU">
                <a:solidFill>
                  <a:prstClr val="black"/>
                </a:solidFill>
              </a:rPr>
              <a:pPr eaLnBrk="1" hangingPunct="1"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BD471-A300-4D6F-8AF6-0E63045D4F0D}" type="slidenum">
              <a:rPr lang="ru-RU">
                <a:solidFill>
                  <a:prstClr val="black"/>
                </a:solidFill>
              </a:rPr>
              <a:pPr eaLnBrk="1" hangingPunct="1"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08E858-FC82-4234-AAD0-177BB1197E2F}" type="slidenum">
              <a:rPr lang="ru-RU">
                <a:solidFill>
                  <a:prstClr val="black"/>
                </a:solidFill>
              </a:rPr>
              <a:pPr eaLnBrk="1" hangingPunct="1"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70FE29-9C2F-4897-831A-F6EF528F0B78}" type="slidenum">
              <a:rPr lang="ru-RU">
                <a:solidFill>
                  <a:prstClr val="black"/>
                </a:solidFill>
              </a:rPr>
              <a:pPr eaLnBrk="1" hangingPunct="1"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A29303-552A-4076-8C2D-3ADE3C50191B}" type="slidenum">
              <a:rPr lang="ru-RU">
                <a:solidFill>
                  <a:prstClr val="black"/>
                </a:solidFill>
              </a:rPr>
              <a:pPr eaLnBrk="1" hangingPunct="1"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2A22DF-ACBA-4C8E-9733-E568E8076376}" type="slidenum">
              <a:rPr lang="ru-RU">
                <a:solidFill>
                  <a:prstClr val="black"/>
                </a:solidFill>
              </a:rPr>
              <a:pPr eaLnBrk="1" hangingPunct="1"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87380-A2BF-468B-8CEF-1529353A1D55}" type="slidenum">
              <a:rPr lang="ru-RU">
                <a:solidFill>
                  <a:prstClr val="black"/>
                </a:solidFill>
              </a:rPr>
              <a:pPr eaLnBrk="1" hangingPunct="1"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C4688C-289C-4565-9D5A-154644A7B6CB}" type="slidenum">
              <a:rPr lang="ru-RU">
                <a:solidFill>
                  <a:prstClr val="black"/>
                </a:solidFill>
              </a:rPr>
              <a:pPr eaLnBrk="1" hangingPunct="1"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625195-9CED-4326-8CE5-CD4209B1875B}" type="slidenum">
              <a:rPr lang="ru-RU">
                <a:solidFill>
                  <a:prstClr val="black"/>
                </a:solidFill>
              </a:rPr>
              <a:pPr eaLnBrk="1" hangingPunct="1"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4A777-7321-475C-9A76-6818590565E2}" type="slidenum">
              <a:rPr lang="ru-RU">
                <a:solidFill>
                  <a:prstClr val="black"/>
                </a:solidFill>
              </a:rPr>
              <a:pPr eaLnBrk="1" hangingPunct="1"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580068-2425-44B7-B817-A09D08229FFA}" type="slidenum">
              <a:rPr lang="ru-RU">
                <a:solidFill>
                  <a:prstClr val="black"/>
                </a:solidFill>
              </a:rPr>
              <a:pPr eaLnBrk="1" hangingPunct="1"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59DCCF-253D-44B8-A0DE-6B73DDC1E243}" type="slidenum">
              <a:rPr lang="ru-RU">
                <a:solidFill>
                  <a:prstClr val="black"/>
                </a:solidFill>
              </a:rPr>
              <a:pPr eaLnBrk="1" hangingPunct="1"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60A1F3-B163-4960-96B5-4442D878693F}" type="slidenum">
              <a:rPr lang="ru-RU">
                <a:solidFill>
                  <a:prstClr val="black"/>
                </a:solidFill>
              </a:rPr>
              <a:pPr eaLnBrk="1" hangingPunct="1"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9B76E1-2FB0-49AB-AFC0-23DA5EF38246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71D1FD-AF13-46DD-8FA9-8B469A72110A}" type="slidenum">
              <a:rPr lang="ru-RU">
                <a:solidFill>
                  <a:prstClr val="black"/>
                </a:solidFill>
              </a:rPr>
              <a:pPr eaLnBrk="1" hangingPunct="1"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FA1709-8404-4185-92DF-1A755E74B0E1}" type="slidenum">
              <a:rPr lang="ru-RU">
                <a:solidFill>
                  <a:prstClr val="black"/>
                </a:solidFill>
              </a:rPr>
              <a:pPr eaLnBrk="1" hangingPunct="1"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0A28AE-7A84-40C1-8644-109FD0CD7C16}" type="slidenum">
              <a:rPr lang="ru-RU">
                <a:solidFill>
                  <a:prstClr val="black"/>
                </a:solidFill>
              </a:rPr>
              <a:pPr eaLnBrk="1" hangingPunct="1"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4982B-B166-4F77-884F-8754CBF16446}" type="slidenum">
              <a:rPr lang="ru-RU">
                <a:solidFill>
                  <a:prstClr val="black"/>
                </a:solidFill>
              </a:rPr>
              <a:pPr eaLnBrk="1" hangingPunct="1"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2E82BE-93CF-4675-B1D1-5AAEF25466EB}" type="slidenum">
              <a:rPr lang="ru-RU">
                <a:solidFill>
                  <a:prstClr val="black"/>
                </a:solidFill>
              </a:rPr>
              <a:pPr eaLnBrk="1" hangingPunct="1"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35DE68-9549-468C-9969-43DFF4D822AD}" type="slidenum">
              <a:rPr lang="ru-RU">
                <a:solidFill>
                  <a:prstClr val="black"/>
                </a:solidFill>
              </a:rPr>
              <a:pPr eaLnBrk="1" hangingPunct="1"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A134AF-DB31-462A-A0CB-C5C98EBA580E}" type="slidenum">
              <a:rPr lang="ru-RU">
                <a:solidFill>
                  <a:prstClr val="black"/>
                </a:solidFill>
              </a:rPr>
              <a:pPr eaLnBrk="1" hangingPunct="1"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5A3472-D572-4292-BE92-826646AAA29C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41306-45F8-4349-9C07-CB706F67DAF7}" type="slidenum">
              <a:rPr lang="ru-RU">
                <a:solidFill>
                  <a:prstClr val="black"/>
                </a:solidFill>
              </a:rPr>
              <a:pPr eaLnBrk="1" hangingPunct="1"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F71145-9008-4A5D-9C96-9E0474A5A285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5E3B82-59A5-400E-B4B7-CDCEFF2B2568}" type="slidenum">
              <a:rPr lang="ru-RU">
                <a:solidFill>
                  <a:prstClr val="black"/>
                </a:solidFill>
              </a:rPr>
              <a:pPr eaLnBrk="1" hangingPunct="1"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D1E1-B41A-4AC7-9C08-A2BBBA3AD208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84AFBA-0014-47D0-8AB5-B780E6B690FE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68EF9-D953-4C49-A500-AF1E9C8FFB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42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C180-D65C-432C-BAA7-47DC047BC5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43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4C80-3C8C-4069-AB9B-61A017F6C8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08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9958-158C-4627-984E-68CC870D39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A255-12CD-473C-8689-886AA06B2A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31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7C46-FAC1-4B3B-A3E0-AE86B3046D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2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1D20-EB9C-4D92-AFB3-5F0D233C8A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51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6FAA-01AC-468A-AC08-89EC20E934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56BE0-A196-4BDE-8388-00C23371AC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92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F182-7B39-4F3F-9353-67E8614992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50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0CB0-B713-4484-94B8-0D767110DF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78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05444-4DFD-4086-9E67-A89A2DF934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19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4512-CEF2-4CCA-B9B6-37155F1F6A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29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59BC4-9A84-4392-9AD3-697D41B583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65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5EE18-7B8C-4A12-914B-8D4E56B3C0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56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978E-1D05-49A9-B48F-BF5D8D401D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16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F1CD-C641-4EE3-BF73-A637EDB5AD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07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E8E2-7802-4896-804B-FE17D4BE5C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5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1097-2972-4531-B2CE-45A1262E13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37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F98F-55CE-401E-A1EE-9575EA9BB6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70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E8A9E-4325-46B9-BFCF-4AD3D8A34A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65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23544-BF01-4C99-A28E-CD7BCF061C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46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B616-0BC2-45FD-BEE9-FB826819AD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482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0C7F6-83EC-4FBD-A27C-19781F659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735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4676-BE41-4E96-A447-7FE2FFB6F1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0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D2DA6-ADF1-4AC9-8B9C-5F38397E536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0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BAC8F-0DB0-4653-ABE4-605B9D43D3F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6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63367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Процессы управления проектом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Системная модель управления проектом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Применение управления проектами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Функции управления проектами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(Управление предметной областью проекта, 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Управление проектом по временным параметрам,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стоимостью и финансированием проекта,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качеством в проекте, Управление риском в проекте , Управление человеческими ресурсами в проекте, Управление коммуникациями в проекте, Управление поставками и контрактами в проекте, Управление изменениями в проекте,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безопасностью в проекте, Управление конфликтами в проекте)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2"/>
                </a:solidFill>
              </a:rPr>
              <a:t/>
            </a:r>
            <a:br>
              <a:rPr lang="ru-RU" sz="2400" i="1" dirty="0" smtClean="0">
                <a:solidFill>
                  <a:schemeClr val="accent2"/>
                </a:solidFill>
              </a:rPr>
            </a:br>
            <a:r>
              <a:rPr lang="ru-RU" sz="2400" cap="sm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029B75-0DC5-452C-A6F0-82ED898553A9}" type="slidenum">
              <a:rPr lang="ru-RU">
                <a:solidFill>
                  <a:srgbClr val="000000"/>
                </a:solidFill>
              </a:rPr>
              <a:pPr eaLnBrk="1" hangingPunct="1"/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Инициация проекта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04867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Инициация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Initiating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стадия процесса управления проектом, результатом которой является санкционирование начала проекта или очередной фазы его жизненного цикла.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Инициация проекта включает следующие задачи и процедуры: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	Разработка концепции проекта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проблемы и потребности в проекте;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исходных данных;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целей и задач проекта: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концепций по отдельным функциям управления проектами,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управление: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предметной областью; временным параметрам; стоимостью и финансированием; качеством; рисками; персоналом; коммуникациями; контрактами; изменениями.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Рассмотрение и утверждение концепции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Собственно инициирование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Принятие решения о начале проекта (о начале следующей фазы проекта).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и назначение управляющего проектом.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Принятие решения об обеспечении ресурсами выполнения первой фазы проекта или его очередной фазы.</a:t>
            </a:r>
          </a:p>
        </p:txBody>
      </p:sp>
    </p:spTree>
    <p:extLst>
      <p:ext uri="{BB962C8B-B14F-4D97-AF65-F5344CB8AC3E}">
        <p14:creationId xmlns:p14="http://schemas.microsoft.com/office/powerpoint/2010/main" val="6265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0DAD68-5E25-4992-AC59-AACA3C105073}" type="slidenum">
              <a:rPr lang="ru-RU">
                <a:solidFill>
                  <a:srgbClr val="000000"/>
                </a:solidFill>
              </a:rPr>
              <a:pPr eaLnBrk="1" hangingPunct="1"/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стадии запуска</a:t>
            </a:r>
            <a:endParaRPr lang="ru-RU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036496" cy="594928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Инициирование проекта (запуск проекта) часто ассоциируется с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начальной фазой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которой создаются необходимые предпосылки для успешного осуществления проекта.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этап характеризуется большой степенью неопределенности исходных и результирующих данных, возможностью их изменения и ограниченным временем для принятия решения.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характерными задачами на стадии запуска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являются следующие: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команды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целей и масштабов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необходимого оборудования и материалов;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прояснение и разработка основных условий;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и создание организации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процедур сотрудничества;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первоначальное планирование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реноме (декларации, паспорта) проема.</a:t>
            </a:r>
          </a:p>
        </p:txBody>
      </p:sp>
    </p:spTree>
    <p:extLst>
      <p:ext uri="{BB962C8B-B14F-4D97-AF65-F5344CB8AC3E}">
        <p14:creationId xmlns:p14="http://schemas.microsoft.com/office/powerpoint/2010/main" val="35758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CB1678-E396-4634-BCBF-C141F6EF3E88}" type="slidenum">
              <a:rPr lang="ru-RU">
                <a:solidFill>
                  <a:srgbClr val="000000"/>
                </a:solidFill>
              </a:rPr>
              <a:pPr eaLnBrk="1" hangingPunct="1"/>
              <a:t>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 команды проекта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144000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Запуск проекта отчасти захватывает и деятельность по созданию команды проекта.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Целями построения команды проекта на стадии запуска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являются: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общего видения проекта путем определения контекста проекта, его целей и задач;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достижение определенности в планах путем определения масштабов предстоящей работы, проектной организации и существующих ограничений на качество, затраты и время;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работы команды проекта путем согласования режима функционирования и каналов связи;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переориентация команды проекта на цели проекта и методы по их достижению.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о запуске проекта может быть принято на организационном совещании.</a:t>
            </a:r>
          </a:p>
        </p:txBody>
      </p:sp>
    </p:spTree>
    <p:extLst>
      <p:ext uri="{BB962C8B-B14F-4D97-AF65-F5344CB8AC3E}">
        <p14:creationId xmlns:p14="http://schemas.microsoft.com/office/powerpoint/2010/main" val="415351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F00A2-9F0D-457C-88F7-BDA0EA563222}" type="slidenum">
              <a:rPr lang="ru-RU">
                <a:solidFill>
                  <a:srgbClr val="000000"/>
                </a:solidFill>
              </a:rPr>
              <a:pPr eaLnBrk="1" hangingPunct="1"/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Планирование проекта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Планирование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Planning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непрерывный процесс определения наилучшего способа действий для достижения поставленных целей проекта с учетом складывающейся обстановки.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Процессы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планирования осуществляются на протяжении всего жизненного цикла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начиная с предварительного укрупненного плана в составе концепции проекта и оканчиваются детальным планом работ завершающей фазы проекта. При этом происходит уточнение и детализация планов по мере прогресса проекта.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стадии планирования определяется организация, методы и средства управления осуществлением проекта, как целостной системы, так и в разрезе отдельных ее этапов и элементов.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Основным результатом стадии планирования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Сводный план осуществления проекта, объединяющий результаты планирования по всем функциям управления проектом.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документ является главным и определяющим при осуществлении проекта, он выполняет роль модели (плана) действий и прогноза состояния осуществления проекта и его окружения.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86784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2304D-0B88-42CF-A682-57D52ACFB444}" type="slidenum">
              <a:rPr lang="ru-RU">
                <a:solidFill>
                  <a:srgbClr val="000000"/>
                </a:solidFill>
              </a:rPr>
              <a:pPr eaLnBrk="1" hangingPunct="1"/>
              <a:t>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Планирование проекта включает: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8964488" cy="590465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осуществления проекта могут происходить изменения как внутри проекта, так и вне него.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Поэтому основное назначение планирования заключается в непрерывном поддержании «курса» осуществления проекта на пути к его успешному завершению.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осуществления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предметной области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►Календарное планирование работ проекта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стоимости и финансирования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качества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►Организационное планирование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коммуникаций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рисков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поставок и контрактов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►Прогнозирование и планирование изменений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Плана прочих компонентов проекта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►Разработку Сводного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27167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2AA517-4880-4E1F-8430-216BFCBFB42A}" type="slidenum">
              <a:rPr lang="ru-RU">
                <a:solidFill>
                  <a:srgbClr val="000000"/>
                </a:solidFill>
              </a:rPr>
              <a:pPr eaLnBrk="1" hangingPunct="1"/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69269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и контроль выполнения проекта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Организация и контроль выполнения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Performance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Организация выполнения включенных в план проекта работ и контроль их выполнения.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и контроль выполнения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Организацию управления предметной областью проекта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►Контроль выполнения проекта по временным параметрам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контроль выполнения проекта по стоимости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осуществление контроля качества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►Оперативное управление мерами по снижению рисков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►Совершенствование команды проекта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►Распределение информации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подготовка контрактов в проекте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управления изменениями в проекте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2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540E4D-FA02-4B0D-A92A-35AC6F1841DF}" type="slidenum">
              <a:rPr lang="ru-RU">
                <a:solidFill>
                  <a:srgbClr val="000000"/>
                </a:solidFill>
              </a:rPr>
              <a:pPr eaLnBrk="1" hangingPunct="1"/>
              <a:t>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и регулирование выполнения проекта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036496" cy="609329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Анализ и регулирование выполнения проекта</a:t>
            </a:r>
            <a:r>
              <a:rPr lang="ru-RU" sz="1800" dirty="0" smtClean="0"/>
              <a:t> (</a:t>
            </a:r>
            <a:r>
              <a:rPr lang="en-US" sz="1800" i="1" dirty="0" smtClean="0"/>
              <a:t>Project Controlling</a:t>
            </a:r>
            <a:r>
              <a:rPr lang="ru-RU" sz="1800" dirty="0" smtClean="0"/>
              <a:t>) - Процесс сравнения фактического выполнения с запланированным, анализ отклонений, оценка возможных альтернатив и принятие, в случае необходимости, корректирующих действий для ликвидации нежелательных отклонений от базового уровня показателей.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Анализ и регулирование выполнения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состояния и регулирования предметной области проекта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и регулирование проекта по временным параметрам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к регулирование проекта по стоимостным показателям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состояния и обеспечение качества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рисков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деятельности и развитие команды проекта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 коммуникаций при выполнении проекта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►Контроль и регулирование контрактов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</a:rPr>
              <a:t>►Анализ, интеграция и регулирование изменений в проекте</a:t>
            </a:r>
          </a:p>
        </p:txBody>
      </p:sp>
    </p:spTree>
    <p:extLst>
      <p:ext uri="{BB962C8B-B14F-4D97-AF65-F5344CB8AC3E}">
        <p14:creationId xmlns:p14="http://schemas.microsoft.com/office/powerpoint/2010/main" val="150431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BCB046-A7F5-4C4D-B7D5-3469B2F8C669}" type="slidenum">
              <a:rPr lang="ru-RU">
                <a:solidFill>
                  <a:srgbClr val="000000"/>
                </a:solidFill>
              </a:rPr>
              <a:pPr eaLnBrk="1" hangingPunct="1"/>
              <a:t>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Закрытие проекта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688"/>
            <a:ext cx="9144000" cy="612068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Закрытие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Close Out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завершение и закрытие проекта, включая разрешение всех спорных вопросов.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закрытием проекта понимается завершение работ по проекту при достижении запланированных результатов.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Закрытие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►Ввод в эксплуатацию и принятие проекта заказчиком: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►Документирование и анализ опыта выполнения данного проекта: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предметной областью проекта: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►Закрытие управления проектом по временным параметрам: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проектами по стоимости и финансам: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качеством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рисками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персоналом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коммуникациями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изменениями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1986747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759E9D-A33C-41C6-98C6-995519AC68EE}" type="slidenum">
              <a:rPr lang="ru-RU">
                <a:solidFill>
                  <a:srgbClr val="000000"/>
                </a:solidFill>
              </a:rPr>
              <a:pPr eaLnBrk="1" hangingPunct="1"/>
              <a:t>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115212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Функции управления проектами</a:t>
            </a:r>
            <a:b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Управление предметной областью проекта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856984" cy="53285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предметной областью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Scope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— раздел управления проектами, включающий в себя процессы, необходимые для обеспечения того, что в проект включены все требуемые работы и только те работы, которые необходимы для успешного завершения проекта.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инициацию работ, планирование предметной области, определение предметной области, подтверждение предметной области и контроль изменений предметной области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Предметная область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Scope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-совокупность продуктов услуг, производство которых должно быть обеспечено в результате завершения осуществляемого проекта.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Предметную область проекта определяют цели, результаты и работы проекта. В процессе жизни проекта все составляющие предметной области проекта могут претерпевать изменения.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Цели, результаты, работы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их характеристики могут изменяться или уточняться как в процессе разработки проекта, так и по мере достижения промежуточных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92616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AB7C2B-5270-4E95-BF1C-D47CBBC9A310}" type="slidenum">
              <a:rPr lang="ru-RU">
                <a:solidFill>
                  <a:srgbClr val="000000"/>
                </a:solidFill>
              </a:rPr>
              <a:pPr eaLnBrk="1" hangingPunct="1"/>
              <a:t>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предметной областью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857109" cy="594928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предметной областью заключается в управлении изменениями на протяжении жизненного цикла проекта и содержит следующие основные этапы: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Инициация проекта или его очередной фазы: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предметной области проекта: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Структурная декомпозиция работ проекта (</a:t>
            </a:r>
            <a:r>
              <a:rPr lang="en-US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Work breakdown structure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WBS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разбиение проекта на составные части, необходимые и достаточные для его эффективного планирования и контроля. WBS является центральным инструментом определения работ, которые должны выполняться в рамках проекта.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Организация  выполнения  и  контроль  состояния  предметной  области  проекта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Анализ состояния и регулирование конфигурации предметной области проекта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Завершение управления предметной областью проекта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1800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8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614BB8-8646-4241-B902-96270B42FC8C}" type="slidenum">
              <a:rPr 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Системная модель управления проектом</a:t>
            </a:r>
            <a:endParaRPr lang="ru-RU" sz="32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</a:rPr>
              <a:t>Управление проектом</a:t>
            </a:r>
            <a:r>
              <a:rPr lang="ru-RU" sz="2000" dirty="0" smtClean="0"/>
              <a:t> (</a:t>
            </a:r>
            <a:r>
              <a:rPr lang="en-US" sz="2000" i="1" dirty="0" smtClean="0"/>
              <a:t>Project Management</a:t>
            </a:r>
            <a:r>
              <a:rPr lang="ru-RU" sz="2000" dirty="0" smtClean="0"/>
              <a:t>) — использование знаний, навыков, методов, средств и технологий при выполнении проекта с целью достижения или превышения ожиданий участников проекта.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/>
              <a:t>Управление проектом</a:t>
            </a:r>
            <a:r>
              <a:rPr lang="ru-RU" sz="2000" dirty="0" smtClean="0"/>
              <a:t> представляет собой планирование, организацию, мониторинг и контроль всех аспектов проекта, а также мотивацию всех его участников с целью полного достижения целей проекта в заданный промежуток времени и в рамках заданных характеристик.</a:t>
            </a:r>
            <a:endParaRPr lang="ru-RU" sz="2000" i="1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/>
              <a:t>Управление проектом</a:t>
            </a:r>
            <a:r>
              <a:rPr lang="ru-RU" sz="2000" dirty="0" smtClean="0"/>
              <a:t> в более широком понимании - это профессиональная, творческая деятельность, ориентированная на получение эффективных результатов путем успешного осуществления проектов как целенаправленных изменений.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Управление проектом </a:t>
            </a:r>
            <a:r>
              <a:rPr lang="ru-RU" sz="2000" i="1" dirty="0" smtClean="0">
                <a:solidFill>
                  <a:schemeClr val="accent2"/>
                </a:solidFill>
              </a:rPr>
              <a:t>включает</a:t>
            </a:r>
            <a:r>
              <a:rPr lang="ru-RU" sz="2000" dirty="0" smtClean="0"/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/>
              <a:t>Полный набор задач, организацию, методы руководства и руководящие меры по обеспечению выполнения проекта.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1800" dirty="0" smtClean="0"/>
              <a:t>Создание системы мотивации и стимулирования всех участников проекта для успешного достижения целей проекта в рамках установленных ограничений и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4243554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0007FE-A11E-42E3-9506-23D2C07673C8}" type="slidenum">
              <a:rPr lang="ru-RU">
                <a:solidFill>
                  <a:srgbClr val="000000"/>
                </a:solidFill>
              </a:rPr>
              <a:pPr eaLnBrk="1" hangingPunct="1"/>
              <a:t>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1805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Управление проектом по временным параметрам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28992" cy="609329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проектом по временным параметрам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Time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в себя процессы управления проектом, необходимые и достаточные для обеспечения своевременного завершения проекта, в т. ч.: определения работ, определения последовательности работ, оценки продолжительности работ, разработки календарного плана и контроля календарного плана.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Согласованная работа всех участников проекта организуется на основе календарных планов или расписаний работ проекта, основными параметрами которых являются: сроки выполнения, ключевые даты, продолжительности работ и др. Календарными планами называют проектно-технологические документы, устанавливающие полный перечень работ проекта, их взаимосвязь, последовательность и сроки выполнения, продолжительности, а также исполнителей и ресурсы, необходимые для выполнения работ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491100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782E5A-789D-42CC-BB35-9E52D11F2E1F}" type="slidenum">
              <a:rPr lang="ru-RU">
                <a:solidFill>
                  <a:srgbClr val="000000"/>
                </a:solidFill>
              </a:rPr>
              <a:pPr eaLnBrk="1" hangingPunct="1"/>
              <a:t>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6223" y="116632"/>
            <a:ext cx="9036496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проектом по временным параметрам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036496" cy="597666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проектом по временным параметрам заключается в составлении различных календарных планов (расписаний работ), удовлетворяющих всем требованиям и ограничениям проекта и его частей, а также в контроле их выполнения.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Календарные планы составляются на весь жизненный цикл проекта и его этапы, для различных уровней управления и участников проекта.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проектом по временным параметрам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►Концепцию управления проектом по временным параметрам: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►Календарное планирование проекта: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►Контроль выполнения проекта по временным параметрам: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и регулирование процесса выполнения проекта по временным параметрам: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►Закрытие управления проектом по временным параметрам:</a:t>
            </a:r>
          </a:p>
        </p:txBody>
      </p:sp>
    </p:spTree>
    <p:extLst>
      <p:ext uri="{BB962C8B-B14F-4D97-AF65-F5344CB8AC3E}">
        <p14:creationId xmlns:p14="http://schemas.microsoft.com/office/powerpoint/2010/main" val="3910118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94DD9-EDFC-4A6C-A262-552A9325965A}" type="slidenum">
              <a:rPr lang="ru-RU">
                <a:solidFill>
                  <a:srgbClr val="000000"/>
                </a:solidFill>
              </a:rPr>
              <a:pPr eaLnBrk="1" hangingPunct="1"/>
              <a:t>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928992" cy="105273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Управление стоимостью и финансированием проекта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785101" cy="57332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стоимостью и финансированием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Cost and Finance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-раздел управления проектами, включающий процессы, необходимые для формирования и контроля выполнения утвержденного бюджета проекта. Состоит из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планирования ресурсов, оценки стоимости, формирования сметы и бюджета и контроля стоимости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управления стоимостью и финансированием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Разработку концепции управления стоимостью и финансированием проекта: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стоимости и финансирования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►Организация и контроль выполнения проекта по стоимости: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состояния и регулирования стоимости создания проекта: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проектами по стоимости и финансам:</a:t>
            </a:r>
          </a:p>
        </p:txBody>
      </p:sp>
    </p:spTree>
    <p:extLst>
      <p:ext uri="{BB962C8B-B14F-4D97-AF65-F5344CB8AC3E}">
        <p14:creationId xmlns:p14="http://schemas.microsoft.com/office/powerpoint/2010/main" val="3844578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E8D77F-02B8-4A6C-B6C6-FE2BA2CAFD47}" type="slidenum">
              <a:rPr lang="ru-RU">
                <a:solidFill>
                  <a:srgbClr val="000000"/>
                </a:solidFill>
              </a:rPr>
              <a:pPr eaLnBrk="1" hangingPunct="1"/>
              <a:t>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" y="116632"/>
            <a:ext cx="9117174" cy="50405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Управление качеством в проекте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59046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качеством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Quality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в себя процессы, необходимые для обеспечения гарантий того, что проект удовлетворит потребностям, ради которых он и был предпринят. Включает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планирование качества, обеспечение качества и контроль качества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качеством осуществляется на протяжении всего жизненного цикла проекта и охватывает все его стороны и элементы, в т. ч.: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проектные, организационные и управленческие решения;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используемые материалы, оборудование, сырье и др.;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качество выполняемых работ при реализации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качество полученных результатов проекта (продукты проекта, оказываемые услуги).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и поддержание качества процессов и продуктов в ходе выполнения проекта требует систематического подхода.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Такой подход должен гарантировать, что: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заявленные потребности заказчика поняты и удовлетворены;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оценены потребности других участников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осуществления управления проектом учтена политика родительской организации в области качества.</a:t>
            </a:r>
          </a:p>
        </p:txBody>
      </p:sp>
    </p:spTree>
    <p:extLst>
      <p:ext uri="{BB962C8B-B14F-4D97-AF65-F5344CB8AC3E}">
        <p14:creationId xmlns:p14="http://schemas.microsoft.com/office/powerpoint/2010/main" val="3336690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327435-D3F8-4CA6-BED6-B3E492AE7D49}" type="slidenum">
              <a:rPr lang="ru-RU">
                <a:solidFill>
                  <a:srgbClr val="000000"/>
                </a:solidFill>
              </a:rPr>
              <a:pPr eaLnBrk="1" hangingPunct="1"/>
              <a:t>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управления качеством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856984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данном разделе знаний рассматривается качество процессов управления проектом по всем стадиям и функциям управления.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каждой группы процессов определяются элементы выполнения качества в рамках всего проекта.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управления качеством в проекте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►Концепцию управления качеством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управления качеством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►Организация и осуществление контроля качества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состояния и обеспечение качества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качеством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1647092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5281A-6FDE-448A-A77B-67F49D455730}" type="slidenum">
              <a:rPr lang="ru-RU">
                <a:solidFill>
                  <a:srgbClr val="000000"/>
                </a:solidFill>
              </a:rPr>
              <a:pPr eaLnBrk="1" hangingPunct="1"/>
              <a:t>25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928992" cy="5486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Управление риском в проекте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92696"/>
            <a:ext cx="8857109" cy="60486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риском в проекте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Project Risk Management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- раздел управления проектами, включающий в себя процессы, связанные с определением, анализом и разработкой соответствующих мер реагирования на риски в проекте.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прогнозирование и определение рисков, количественную оценку рисков, разработку методов реагирования на риски и контроль реагирования на риски на протяжении жизненного цикла проекта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рамках управления проектами риски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рассматриваются как возможность воздействия на проект и его элементы непредвиденных событий, которые могут нанести определенный ущерб и препятствовать достижению целей проекта.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это степень опасности подвергнуться воздействию негативных событий и их возможных последствий.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 проекта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характеризуются тремя параметрами, так называемыми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факторами риска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 factors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рисковое событие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risk event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которое может произойти в ущерб проект);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вероятность наступления такого события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risk probability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размер потерь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amount at strake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в результате наступления рискового события.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риску подвержены в той или иной мере все элементы проекта.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качестве основных этапов управления риском могут быть выделены следующие: </a:t>
            </a: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идентификация риска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risk identification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оценка риска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risk evaluation or assessment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18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реакция на риск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risk response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46776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8861E1-C351-4F15-AD26-6219ED0DBFA1}" type="slidenum">
              <a:rPr lang="ru-RU">
                <a:solidFill>
                  <a:srgbClr val="000000"/>
                </a:solidFill>
              </a:rPr>
              <a:pPr eaLnBrk="1" hangingPunct="1"/>
              <a:t>26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9036496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управления рисками проекта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928992" cy="59046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риском применяется в тех случаях, когда степень риска в проекте достаточно высока.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управления рисками проекта включает: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Разработку концепции управления рисками: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мер реагирования на рисковые события: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контроль мер реагирования на рисковые события: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состояния и регулирование мер по снижению рисков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рисками в проекте</a:t>
            </a:r>
          </a:p>
        </p:txBody>
      </p:sp>
    </p:spTree>
    <p:extLst>
      <p:ext uri="{BB962C8B-B14F-4D97-AF65-F5344CB8AC3E}">
        <p14:creationId xmlns:p14="http://schemas.microsoft.com/office/powerpoint/2010/main" val="2350176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F7579A-C2C3-47E1-BBC5-BD9562ED112E}" type="slidenum">
              <a:rPr lang="ru-RU">
                <a:solidFill>
                  <a:srgbClr val="000000"/>
                </a:solidFill>
              </a:rPr>
              <a:pPr eaLnBrk="1" hangingPunct="1"/>
              <a:t>27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6. Управление человеческими ресурсами в проекте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784976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человеческими ресурсами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Human Resource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процессы, требуемые для наиболее эффективного использования вовлеченного в проект персонала и других человеческих ресурсов проекта.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Человеческие ресурсы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совокупность профессиональных, деловых, личностных качеств участников проекта и их возможностей (влияния, «веса», связей и т. п.), которые могут быть использованы при осуществлении проекта.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человеческими ресурсами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специфическая функция управления проектами является совокупностью процессов, методов, инструментов и действий, которые используются при осуществлении проекта с целью наиболее эффективного управления как штатом и персоналом проекта, так и другими человеческими ресурсами.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осуществления проекта на протяжении его жизненного цикла привлекаются разные специалисты с различной квалификацией. Количество задействованного в проекте персонала изменяется в процессе осуществления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728102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A1FC97-61BD-4782-8E61-73BC6997D8F0}" type="slidenum">
              <a:rPr lang="ru-RU">
                <a:solidFill>
                  <a:srgbClr val="000000"/>
                </a:solidFill>
              </a:rPr>
              <a:pPr eaLnBrk="1" hangingPunct="1"/>
              <a:t>28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процесса УЧР</a:t>
            </a:r>
            <a:endParaRPr lang="ru-RU" sz="280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548680"/>
            <a:ext cx="9036496" cy="6192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человеческими ресурсами включает широкий спектр задач: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квалификационного и численного состава команды проекта на все время осуществления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 и отбор кандидатур, прием на работу и увольнение;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и распределение работников по рабочим местам;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организацию обучения и повышения квалификации, определение ответственности;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необходимых условий и рабочей атмосферы для коллективной работы;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предупреждение и разрешение возникающих конфликтов;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вопросов, связанных с оплатой труда, и др.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управления персоналом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►Разработку концепции управления персоналом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►Организационное планирование: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►Подбор кадров и формирование команды проекта: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деятельности и развитие команды проекта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персоналом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3461848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A0C6FB-0D17-40B3-8518-A39D58BFF788}" type="slidenum">
              <a:rPr lang="ru-RU">
                <a:solidFill>
                  <a:srgbClr val="000000"/>
                </a:solidFill>
              </a:rPr>
              <a:pPr eaLnBrk="1" hangingPunct="1"/>
              <a:t>29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(34). Управление коммуникациями в проекте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64704"/>
            <a:ext cx="8856984" cy="59046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коммуникациями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Communications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процессы, необходимые для организации сбора и распределения достоверной информации, связанной с осуществлением проекта. Состоит из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планирования коммуникаций, распределения информации, предоставления отчетности об исполнении проекта и административного завершения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коммуникациями в проекте включает процессы, необходимые для обеспечения своевременного и корректного формирования, сбора, распределения, хранения и окончательного закрытия информации по проекту.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коммуникациями обеспечивает соответствующие связи между участниками проекта для обмена идеями и информацией, необходимыми для успеха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4627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807B8A-E32A-4817-9D92-DE0ACD9A3B5B}" type="slidenum">
              <a:rPr 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Системная модель управления проектом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Принципиальная системная модель управления проектом состоит из трех взаимосвязанных основных блоков: </a:t>
            </a:r>
            <a:r>
              <a:rPr lang="ru-RU" sz="1600" i="1" smtClean="0">
                <a:solidFill>
                  <a:schemeClr val="accent2"/>
                </a:solidFill>
              </a:rPr>
              <a:t>Субъекты управления</a:t>
            </a:r>
            <a:r>
              <a:rPr lang="ru-RU" sz="1600" smtClean="0">
                <a:solidFill>
                  <a:schemeClr val="accent2"/>
                </a:solidFill>
              </a:rPr>
              <a:t>; </a:t>
            </a:r>
            <a:r>
              <a:rPr lang="ru-RU" sz="1600" i="1" smtClean="0">
                <a:solidFill>
                  <a:schemeClr val="accent2"/>
                </a:solidFill>
              </a:rPr>
              <a:t>Объекты управления</a:t>
            </a:r>
            <a:r>
              <a:rPr lang="ru-RU" sz="1600" smtClean="0">
                <a:solidFill>
                  <a:schemeClr val="accent2"/>
                </a:solidFill>
              </a:rPr>
              <a:t>; </a:t>
            </a:r>
            <a:r>
              <a:rPr lang="ru-RU" sz="1600" i="1" smtClean="0">
                <a:solidFill>
                  <a:schemeClr val="accent2"/>
                </a:solidFill>
              </a:rPr>
              <a:t>Процесс управления.</a:t>
            </a:r>
            <a:endParaRPr lang="ru-RU" sz="1600" smtClean="0"/>
          </a:p>
        </p:txBody>
      </p:sp>
      <p:pic>
        <p:nvPicPr>
          <p:cNvPr id="4101" name="Picture 5" descr="Рис_СисПр УП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97050"/>
            <a:ext cx="7488237" cy="4567238"/>
          </a:xfrm>
          <a:noFill/>
        </p:spPr>
      </p:pic>
    </p:spTree>
    <p:extLst>
      <p:ext uri="{BB962C8B-B14F-4D97-AF65-F5344CB8AC3E}">
        <p14:creationId xmlns:p14="http://schemas.microsoft.com/office/powerpoint/2010/main" val="3506934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D5AC8E-89C0-465C-A37A-FA2F040C5EE3}" type="slidenum">
              <a:rPr lang="ru-RU">
                <a:solidFill>
                  <a:srgbClr val="000000"/>
                </a:solidFill>
              </a:rPr>
              <a:pPr eaLnBrk="1" hangingPunct="1"/>
              <a:t>30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управления коммуникациями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507288" cy="507342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/>
              <a:t>Требования к коммуникациям определяются информационными потребностями участников проекта.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/>
              <a:t>При этом требуется определить качественные и количественные характеристики информации, необходимой и достаточной для успешного осуществления проекта.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управления коммуникациями включает:</a:t>
            </a:r>
            <a:endParaRPr lang="ru-RU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</a:rPr>
              <a:t>►Разработку концепции управления коммуникациями в проекте: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</a:rPr>
              <a:t>►Планирование коммуникаций: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</a:rPr>
              <a:t>►Организацию и контроль информационной поддержки в проекте: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</a:rPr>
              <a:t>►Анализ коммуникаций при выполнении проекта: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i="1" dirty="0" smtClean="0">
                <a:solidFill>
                  <a:schemeClr val="accent2"/>
                </a:solidFill>
              </a:rPr>
              <a:t>►Завершение управления коммуникациями в проекте.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97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66314-8F64-4889-AFEE-1E104F5F6335}" type="slidenum">
              <a:rPr lang="ru-RU">
                <a:solidFill>
                  <a:srgbClr val="000000"/>
                </a:solidFill>
              </a:rPr>
              <a:pPr eaLnBrk="1" hangingPunct="1"/>
              <a:t>31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36496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8. Управление поставками и контрактами в проекте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856984" cy="58326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поставками и контрактами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Contracts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процессы, требуемые для обеспечения поставки продуктов и услуг извне. Включает в себя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планирование поставок и услуг, планирование предложений, запрос предложения, выбор источников, администрирование контракта, закрытие контракта.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контрактами и поставками в проекте включает процессы, направленные на приобретение извне продуктов и услуг, необходимых для выполнения проекта.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контрактами и поставками в проекте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Разработку концепции управления контрактами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►Планирование поставок и контрактов для обеспечения потребностей проекта в необходимых продуктах и услугах: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подготовку контрактов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►Контроль и регулирование контрактов: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контрактами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2777451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580DE1-5954-4FFD-BF7A-E5AD37C26B81}" type="slidenum">
              <a:rPr lang="ru-RU">
                <a:solidFill>
                  <a:srgbClr val="000000"/>
                </a:solidFill>
              </a:rPr>
              <a:pPr eaLnBrk="1" hangingPunct="1"/>
              <a:t>32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9. Управление изменениями в проекте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изменениями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Change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раздел управления проектами, включающий в себя формальные процессы и процедуры для интеграции и управления изменениями в проекте, осуществляемыми на протяжении его жизненного цикла. Состоит из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прогнозирования, планирования, осуществления, контроля и регулирования изменений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изменениями тесно связано со всеми процессами и функциями в проекте, рассмотренными ранее.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своем осуществлении проект может подвергаться различным изменениям: 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предметная область, ее конфигурация (</a:t>
            </a:r>
            <a:r>
              <a:rPr lang="en-US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Configuration Management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), время, стоимость, качество, риски, контракты и поставки, человеческие ресурсы, коммуникации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процессы управления проектом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всех фазах его жизненного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168442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C4BD7A-CE68-4576-B42B-DF44C4762DE8}" type="slidenum">
              <a:rPr lang="ru-RU">
                <a:solidFill>
                  <a:srgbClr val="000000"/>
                </a:solidFill>
              </a:rPr>
              <a:pPr eaLnBrk="1" hangingPunct="1"/>
              <a:t>33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488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управления изменениями в проекте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856984" cy="58326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изменениями призвано обеспечить решение проблем и задач, связанных с обеспечением защиты проекта от возможного негативного влияния внешних и внутренних факторов, внесением необходимых скоординированных изменений и контроль за их эффективным осуществлением.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управления изменениями в проекте включает: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►Разработку концепции управления изменениями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►Прогнозирование и планирование изменений: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►Организацию и контроль изменений в проекте: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►Анализ и регулирование изменений: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►Завершение управления изменениями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3474015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C61DE3-519A-4D79-B76E-DF0C22F88412}" type="slidenum">
              <a:rPr lang="ru-RU">
                <a:solidFill>
                  <a:srgbClr val="000000"/>
                </a:solidFill>
              </a:rPr>
              <a:pPr eaLnBrk="1" hangingPunct="1"/>
              <a:t>34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1805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10. Управление безопасностью в проекте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безопасностью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Safety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решение основных вопросов, связанных с безопасностью, здоровьем и окружающей средой.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рамках проекта все основные вопросы, связанные с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безопасностью, здоровьем и окружающей средой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решаются с помощью использования определенных стандартов и методов, которые позволяют снизить вероятность нанесения ущерба здоровью людей или различных повреждений оборудования до приемлемого уровня, установленного действующим законодательством или нормативными актами. В первую очередь при выполнении проекта должна быть обеспечена безопасность людей.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Процессами и инструментами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обеспечения безопасности, сохранения здоровья и защиты окружающей среды являются: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 обеспечения безопасности;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проверка безопасности (специальная сертификация);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контроль воздействия на окружающую среду.</a:t>
            </a:r>
          </a:p>
        </p:txBody>
      </p:sp>
    </p:spTree>
    <p:extLst>
      <p:ext uri="{BB962C8B-B14F-4D97-AF65-F5344CB8AC3E}">
        <p14:creationId xmlns:p14="http://schemas.microsoft.com/office/powerpoint/2010/main" val="3400740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77D3B0-9BCA-40D8-B172-C8CB24C696C5}" type="slidenum">
              <a:rPr lang="ru-RU">
                <a:solidFill>
                  <a:srgbClr val="000000"/>
                </a:solidFill>
              </a:rPr>
              <a:pPr eaLnBrk="1" hangingPunct="1"/>
              <a:t>35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50405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11. Управление конфликтами в проекте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036496" cy="59766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конфликтами в проекте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Project Conflict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процесс, в котором с помощью использования управленческих технологий разрешаются различные рассогласования как технического, так и личностного характера, возникающие в рамках работы над проектом.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конфликтами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представляет собой, по существу, искусство творческого разрешения конфликтов.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 и контракты могут порождать конфликты, даже если принимаются меры по их урегулированию и предотвращению.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происходит на всех уровнях организационной структуры управления проектом, в основном вследствие того, что: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проекте, как правило, имеется большое количество совместно работающих сторон, каждая из которых имеет свои собственные цели, которые могут противоречить целям других сторон;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команда проекта как временное образование часто объединяет едва знакомых между собой людей, которые вынуждены работать вместе в жестких рамках ограничений проекта, т. е. в условиях значительного прессинга.</a:t>
            </a:r>
          </a:p>
        </p:txBody>
      </p:sp>
    </p:spTree>
    <p:extLst>
      <p:ext uri="{BB962C8B-B14F-4D97-AF65-F5344CB8AC3E}">
        <p14:creationId xmlns:p14="http://schemas.microsoft.com/office/powerpoint/2010/main" val="3750432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66C74F-8B94-4940-9202-3DCE21B2E1AC}" type="slidenum">
              <a:rPr lang="ru-RU">
                <a:solidFill>
                  <a:srgbClr val="000000"/>
                </a:solidFill>
              </a:rPr>
              <a:pPr eaLnBrk="1" hangingPunct="1"/>
              <a:t>36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управления конфликтом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036496" cy="58326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Конфликты приводят к различным рассогласованиям или их симптомам, которые могут угрожать достижению целей проекта, хотя иногда они могут играть и положительную роль в проекте.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Особый случай конфликта, характеризующийся отсутствием способов разрешения, сдачей позиций или долговременной приостановкой всякой деятельности, представляет собой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кризис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Результатом процесса управления конфликтом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позитивное изменение конфликтной ситуации в проекте.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Потенциальными способами разрешения конфликтов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являются приспособление, сотрудничество, компромисс, предотвращение или использование власти.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каждого из способов зависит от возможности с его помощью достичь баланса интересов сторон.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Совместное разрешение проблем требует готовности всех участников. Оно может быть также смягчено за счет использования независимого посредника.</a:t>
            </a:r>
          </a:p>
        </p:txBody>
      </p:sp>
    </p:spTree>
    <p:extLst>
      <p:ext uri="{BB962C8B-B14F-4D97-AF65-F5344CB8AC3E}">
        <p14:creationId xmlns:p14="http://schemas.microsoft.com/office/powerpoint/2010/main" val="142359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D009E3-09D8-4F95-93C8-84F7A7B4516E}" type="slidenum">
              <a:rPr 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036496" cy="72008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Проектно-ориентированное управление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ru-RU" sz="2000" b="1" i="1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512" y="908720"/>
            <a:ext cx="8856984" cy="583264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2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Проектно-ориентированное управление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Management by Projects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- управленческий подход, при котором отдельно взятые заказы и задачи, решаемые в рамках деятельности организации или предприятия, рассматриваются как отдельные проекты, к которым применяются принципы и методы управления проектами.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2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2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Проектно-ориентированные организации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осуществляют свои производственные задачи, прежде всего в виде выполнения множества отдельных проектов, которые могут начинаться, выполняться и завершаться параллельно, создавая конфликтную ситуацию по использованию ресурсов компании.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Необходимость планирования множества проектов и рационального использования ресурсов компании обеспечивает не только выживание организации в сложных условиях, но и ее непрерывное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4470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0D009-1587-4244-8679-3970AF5A8320}" type="slidenum">
              <a:rPr 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Мультипроектное управление</a:t>
            </a:r>
            <a:endParaRPr lang="ru-RU" sz="36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76064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Проектно-ориентированное управление также используется в случае управления рядом организаций, выполняющих множество проектов, объединенных общей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программой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совокупность проектов и различных мероприятий, объединенных общей целью и условиями их выполнения (выделенными ресурсами, временем на ее выполнение, технологией, организацией и др.). Программа, также как и проект, является объектом управления. Однако в отличие от отдельного проекта, программа требует специальных методов </a:t>
            </a:r>
            <a:r>
              <a:rPr lang="ru-RU" sz="2000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мультипроектного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обеспечивающих достижение общей цели программы при соблюдении заданных ограничений и условий ее выполнения.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Мультипроектное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позволяет координировать все множество проектов, выполняемых в составе программы компании или других организациях с помощью процессов анализа и отбора проекта, планирования, выполнения, контроля и завершения работ. Разделение проекта на множество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подпроектов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частью типового подхода к управлению проектами.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портфеля заказов, координирование вех, управление бюджетом, планирование ресурсов и управление рисками используются для выполнения корректировки стратегии и для обмена опытом в осуществлении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02710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0D538-E93F-4EBE-891D-AA3CFBC8045A}" type="slidenum">
              <a:rPr 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 системами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760639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системами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Systems Management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охватывает процессы разработки и уточнения требований, условий и спецификаций на технические, организационные, экономические, временные и прочие параметры систем (включая принадлежащие им программы и проекты), а также последующее управление процессами жизненного цикла реализации концепции создания системы, включая: планирование, проектирование, поставки, выполнение работ, испытания элементов системы и др.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целостное образование, состоящее из множества элементов, взаимосвязанных между собой и взаимодействующих друг с другом для достижения единой цели.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Системы могут быть как относительно небольшими и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простыми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большими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сложными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Большинство проектов и программ относится к числу больших и сложных систем.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Управление системами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использует основные элементы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системотехники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включая: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Системный 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Системное проектирование и инжиниринг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Развитие систем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3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A9083D-06E3-48B8-881D-B8E6EBA4E9C0}" type="slidenum">
              <a:rPr 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Аспекты систем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20688"/>
            <a:ext cx="8856984" cy="612068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Создание, функционирование и развитие систем, а также их экономика находятся в компетентности системообразующей организационной структуры (родительской организации).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функционирования систем должна быть получена определенная выгода от вложенных в нее инвестиций, поэтому созданные системы постоянно инспектируются и поддерживаются.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Процессы реновации, реорганизации и ликвидации больших и сложных систем сами по себе являются проектами.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выделить следующие важные </a:t>
            </a:r>
            <a:r>
              <a:rPr lang="ru-RU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аспекты систем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жизненные циклы и предполагаемую продолжительность жизни систем, подсистем и их компонентов;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понятия разработки и управления системами: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использование, экономика, выгодность, живучесть, будущие изменения, совместимость, расширение, реновация, замещение;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менеджмент и экономика подсистем и компонентов.</a:t>
            </a:r>
          </a:p>
        </p:txBody>
      </p:sp>
    </p:spTree>
    <p:extLst>
      <p:ext uri="{BB962C8B-B14F-4D97-AF65-F5344CB8AC3E}">
        <p14:creationId xmlns:p14="http://schemas.microsoft.com/office/powerpoint/2010/main" val="315336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319EC-36BE-4A52-90C6-6E7F36C5022B}" type="slidenum">
              <a:rPr 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Применение управления проектами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8964488" cy="590465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Применение управления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проектами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Project Management Implementation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использование методов и средств управления проектами в деятельности организации с целью повышения эффективности осуществления ее проектов.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типа и состояния развития организации внедрение в ее деятельность методов и средств управления проектами может осуществляться путем: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систематизации и совершенствования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уже существующей в организации практики управления проектами и программами путем перехода на более современные методы и средства УП;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комплексного внедрения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компании методов и средств управления проектами, включая реорганизацию компании в проектно-ориентированную структуру.</a:t>
            </a:r>
          </a:p>
        </p:txBody>
      </p:sp>
    </p:spTree>
    <p:extLst>
      <p:ext uri="{BB962C8B-B14F-4D97-AF65-F5344CB8AC3E}">
        <p14:creationId xmlns:p14="http://schemas.microsoft.com/office/powerpoint/2010/main" val="145919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A9F26A-7D25-408E-BB62-3E3D5350591C}" type="slidenum">
              <a:rPr 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Этапы внедрения управления проектами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928992" cy="597666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Профессиональная работа над проектом позволяет избежать типичных ошибок в процессе достижения целей проекта.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принятии решения о применении Управления проектами в компании и в ее бизнесе необходимо ответить на несколько ключевых вопросов: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Зачем нужно Управление проектами в компании?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нужно и можно применять Управление проектами?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даст применение Управления проектами компании?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нужно сделать для применения Управления проектами в компании?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внедрения управления проектами (УП) может включать следующие основные этапы: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принятие высшим руководством решения о внедрении УП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концепции внедрения УП и подготовки персонала (обучение и тренинг участвующих в УП специалистов);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УП на выбранном для этого пилотном проекте;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результатов и распространение опыта УП на остальные проекты.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должны быть разработаны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необходимые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нормативно-методические материалы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применению УП в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60214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Т">
  <a:themeElements>
    <a:clrScheme name="И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ИТ">
  <a:themeElements>
    <a:clrScheme name="И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4001</Words>
  <Application>Microsoft Office PowerPoint</Application>
  <PresentationFormat>Экран (4:3)</PresentationFormat>
  <Paragraphs>423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Тема Office</vt:lpstr>
      <vt:lpstr>ИТ</vt:lpstr>
      <vt:lpstr>1_ИТ</vt:lpstr>
      <vt:lpstr> Тема 7. Процессы управления проектом  План:  1. Системная модель управления проектом  2.  Применение управления проектами   3. Функции управления проектами (Управление предметной областью проекта,    Управление проектом по временным параметрам,  Управление стоимостью и финансированием проекта, Управление качеством в проекте, Управление риском в проекте , Управление человеческими ресурсами в проекте, Управление коммуникациями в проекте, Управление поставками и контрактами в проекте, Управление изменениями в проекте, Управление безопасностью в проекте, Управление конфликтами в проекте)      </vt:lpstr>
      <vt:lpstr>1. Системная модель управления проектом</vt:lpstr>
      <vt:lpstr>Системная модель управления проектом</vt:lpstr>
      <vt:lpstr>Проектно-ориентированное управление</vt:lpstr>
      <vt:lpstr>Мультипроектное управление</vt:lpstr>
      <vt:lpstr>Управление системами</vt:lpstr>
      <vt:lpstr>Аспекты систем</vt:lpstr>
      <vt:lpstr>2. Применение управления проектами</vt:lpstr>
      <vt:lpstr>Этапы внедрения управления проектами</vt:lpstr>
      <vt:lpstr>Инициация проекта</vt:lpstr>
      <vt:lpstr>Задачи стадии запуска</vt:lpstr>
      <vt:lpstr>Построение команды проекта</vt:lpstr>
      <vt:lpstr>Планирование проекта</vt:lpstr>
      <vt:lpstr>Планирование проекта включает:</vt:lpstr>
      <vt:lpstr>Организация и контроль выполнения проекта</vt:lpstr>
      <vt:lpstr>Анализ и регулирование выполнения проекта</vt:lpstr>
      <vt:lpstr>Закрытие проекта</vt:lpstr>
      <vt:lpstr>3. Функции управления проектами 1. Управление предметной областью проекта</vt:lpstr>
      <vt:lpstr>Управление предметной областью</vt:lpstr>
      <vt:lpstr>2. Управление проектом по временным параметрам</vt:lpstr>
      <vt:lpstr>Управление проектом по временным параметрам</vt:lpstr>
      <vt:lpstr>3. Управление стоимостью и финансированием проекта</vt:lpstr>
      <vt:lpstr>4. Управление качеством в проекте</vt:lpstr>
      <vt:lpstr>Процесс управления качеством</vt:lpstr>
      <vt:lpstr>5. Управление риском в проекте</vt:lpstr>
      <vt:lpstr>Процесс управления рисками проекта</vt:lpstr>
      <vt:lpstr>6. Управление человеческими ресурсами в проекте </vt:lpstr>
      <vt:lpstr>Задачи процесса УЧР</vt:lpstr>
      <vt:lpstr>7 (34). Управление коммуникациями в проекте</vt:lpstr>
      <vt:lpstr>Процесс управления коммуникациями</vt:lpstr>
      <vt:lpstr>8. Управление поставками и контрактами в проекте</vt:lpstr>
      <vt:lpstr>9. Управление изменениями в проекте</vt:lpstr>
      <vt:lpstr>Процесс управления изменениями в проекте</vt:lpstr>
      <vt:lpstr>10. Управление безопасностью в проекте</vt:lpstr>
      <vt:lpstr>11. Управление конфликтами в проекте</vt:lpstr>
      <vt:lpstr>Процесс управления конфликтом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7. Организационные структуры проекта  План:  1. Общая характеристика организационных структур проекта 2. Функциональная структура  3. Матричная  структура  4. Проектная структура  5. Дивизиональная и сетевая структуры  6. Преимущества и недостатки основных типов организационных структур  7. Выбор структуры управления для проекта  </dc:title>
  <dc:creator>Светлана Лёвушкина</dc:creator>
  <cp:lastModifiedBy>Home</cp:lastModifiedBy>
  <cp:revision>28</cp:revision>
  <dcterms:created xsi:type="dcterms:W3CDTF">2015-10-13T17:14:02Z</dcterms:created>
  <dcterms:modified xsi:type="dcterms:W3CDTF">2020-03-19T06:14:30Z</dcterms:modified>
</cp:coreProperties>
</file>